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58"/>
  </p:normalViewPr>
  <p:slideViewPr>
    <p:cSldViewPr snapToGrid="0">
      <p:cViewPr varScale="1">
        <p:scale>
          <a:sx n="89" d="100"/>
          <a:sy n="89" d="100"/>
        </p:scale>
        <p:origin x="9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F4C26-5D8E-7241-8781-E22B0468A72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629C5-74B2-1B4E-B2DC-2B3DFFF02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79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222A0D1-B201-B35C-022F-A6A089478146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671B-3E72-FEC3-2073-93D621CAE4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C018B8-762E-0EBF-9720-68E2CE434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83297-42C5-3627-9DAE-102DC6460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859E9-B10D-7F8B-60C6-5AD5EFE9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56FE6-D9E8-6CA9-136D-4192B793E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0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9114-46F2-B627-7A67-AC1B3AAFA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9D579-57DA-647C-3816-51265B5BF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F67FC-01C1-71F7-44B1-7EDCB508B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E5437-F4B4-6601-A3DB-51BACA9B6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7CF4E-CE59-7C42-0B4D-45FE3B482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6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19EBCB-D208-92E9-EF10-A3716B0D2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20CDA3-6D66-9C39-4F86-AF2D8F757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2A6A8-C654-1099-5DDE-C1C4B7FF7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B7669-040B-C072-B233-49CBC0888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3A0C4-F2FA-29CB-2D7C-912D90719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54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ine Ecke des Rechtecks abrunden 4"/>
          <p:cNvSpPr/>
          <p:nvPr userDrawn="1"/>
        </p:nvSpPr>
        <p:spPr bwMode="auto">
          <a:xfrm rot="5400000">
            <a:off x="2307431" y="-2315369"/>
            <a:ext cx="5227502" cy="9842363"/>
          </a:xfrm>
          <a:prstGeom prst="round1Rect">
            <a:avLst>
              <a:gd name="adj" fmla="val 7960"/>
            </a:avLst>
          </a:prstGeom>
          <a:solidFill>
            <a:srgbClr val="C100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rgbClr val="FFFFFF"/>
              </a:solidFill>
              <a:ea typeface="ＭＳ Ｐゴシック"/>
            </a:endParaRPr>
          </a:p>
        </p:txBody>
      </p:sp>
      <p:sp>
        <p:nvSpPr>
          <p:cNvPr id="5" name="Line 38"/>
          <p:cNvSpPr>
            <a:spLocks noChangeShapeType="1"/>
          </p:cNvSpPr>
          <p:nvPr userDrawn="1"/>
        </p:nvSpPr>
        <p:spPr bwMode="auto">
          <a:xfrm>
            <a:off x="0" y="6248400"/>
            <a:ext cx="3845169" cy="0"/>
          </a:xfrm>
          <a:prstGeom prst="line">
            <a:avLst/>
          </a:prstGeom>
          <a:noFill/>
          <a:ln w="9525">
            <a:solidFill>
              <a:srgbClr val="A6A6A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6" name="Untertitel 2"/>
          <p:cNvSpPr>
            <a:spLocks noGrp="1"/>
          </p:cNvSpPr>
          <p:nvPr>
            <p:ph type="subTitle" idx="1"/>
          </p:nvPr>
        </p:nvSpPr>
        <p:spPr bwMode="auto">
          <a:xfrm>
            <a:off x="937846" y="3728209"/>
            <a:ext cx="5627077" cy="1700329"/>
          </a:xfrm>
        </p:spPr>
        <p:txBody>
          <a:bodyPr/>
          <a:lstStyle/>
          <a:p>
            <a:pPr>
              <a:defRPr/>
            </a:pPr>
            <a:r>
              <a:rPr lang="de-DE"/>
              <a:t>Subline: Arial 20 Punkt Schriftgröße, Farbe 20% Schwarz</a:t>
            </a:r>
            <a:endParaRPr/>
          </a:p>
          <a:p>
            <a:pPr>
              <a:defRPr/>
            </a:pPr>
            <a:endParaRPr lang="de-DE"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3"/>
          </p:nvPr>
        </p:nvSpPr>
        <p:spPr bwMode="auto">
          <a:xfrm>
            <a:off x="937846" y="1143699"/>
            <a:ext cx="9847385" cy="1905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Garamond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8" name="Textplatzhalter 14"/>
          <p:cNvSpPr>
            <a:spLocks noGrp="1"/>
          </p:cNvSpPr>
          <p:nvPr>
            <p:ph type="body" sz="quarter" idx="14"/>
          </p:nvPr>
        </p:nvSpPr>
        <p:spPr bwMode="auto">
          <a:xfrm>
            <a:off x="937848" y="5428536"/>
            <a:ext cx="3831492" cy="646112"/>
          </a:xfrm>
        </p:spPr>
        <p:txBody>
          <a:bodyPr/>
          <a:lstStyle>
            <a:lvl1pPr marL="0" indent="0">
              <a:buNone/>
              <a:defRPr sz="1500"/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</p:txBody>
      </p:sp>
      <p:sp>
        <p:nvSpPr>
          <p:cNvPr id="9" name="Datumsplatzhalter 2"/>
          <p:cNvSpPr>
            <a:spLocks noGrp="1"/>
          </p:cNvSpPr>
          <p:nvPr>
            <p:ph type="dt" sz="half" idx="15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4FEBB21-D0DE-4B48-8473-1F264A7E38D1}" type="datetime1">
              <a:rPr lang="de-DE"/>
              <a:t>06.11.2025</a:t>
            </a:fld>
            <a:endParaRPr lang="de-DE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16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" name="Foliennummernplatzhalter 4"/>
          <p:cNvSpPr>
            <a:spLocks noGrp="1"/>
          </p:cNvSpPr>
          <p:nvPr>
            <p:ph type="sldNum" sz="quarter" idx="17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74AACEC-1F04-47A7-9F65-CD986422ACC2}" type="slidenum">
              <a:rPr lang="de-DE"/>
              <a:t>‹#›</a:t>
            </a:fld>
            <a:endParaRPr lang="de-DE"/>
          </a:p>
        </p:txBody>
      </p:sp>
      <p:pic>
        <p:nvPicPr>
          <p:cNvPr id="12" name="Bild 14" descr="JGU_RGB.jpg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0998200" y="5651946"/>
            <a:ext cx="58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Bild 16" descr="Schriftzug_hellgrau_RGB.jp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8983663" y="5778946"/>
            <a:ext cx="1785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Grafik 16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9891613" y="136522"/>
            <a:ext cx="2213173" cy="343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35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20950-BF49-EBD1-E42D-B39D890A0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2EEC2-6F3D-459B-08AA-400764727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82959-949B-2417-65E9-0839A04A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F3618-0E7A-6DEC-4CE8-523361F43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498BD-380E-4307-DC19-8A88A44D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1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B2675-1475-C66E-8004-F65BFCDFE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84263-CD5C-3125-445B-047076107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19BD1-C704-49BE-84C5-047AA3096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66E48-E015-5BCB-611E-6063B5C06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28A1E-BD85-33A9-6CD7-D8002EF4D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43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B6AE8-0556-D847-5CCB-32A80CBAA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D93C3-75B2-8E81-DBA4-F1BB5CB95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931AA-7A06-FA16-175E-4C094513B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6AAB00-B723-23CF-BCCB-2F3EC064D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A5B8B-08CD-3284-9F82-C49E34226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8FF96-022F-85C5-8313-98E09D87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49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B5D93-4E04-EB85-CB2B-C42051B86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15F04-394D-2D4C-2B22-FAB6CD566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D1C53D-55B4-B041-0EC9-928F9AA95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901F6A-6471-F56F-75FB-8283F3287D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B108EE-360D-D855-2C25-A83D08890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21040D-8455-9DE1-3D00-8DA189DDB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03763B-EE18-D89F-6EF8-83380600B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16F4F-57A7-0BE0-5808-4A338A35E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4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E75A9-D928-9588-BA90-04BDF165E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EABC21-4EE4-2244-4C66-DDF2163E6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8DF62-60C7-86C4-A37F-7711FF7B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3351F0-8959-5AE2-868A-7FD290135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63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3A057-AE2C-D8F6-42B1-770101010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119A98-5EA9-B1C4-9D95-3B58B0F88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021EE-8E68-4BDD-4112-B5ACE6A74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36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EC73-FBC4-174F-1A9D-67876F1CB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D2320-DAFA-36E1-2E22-61EE724EB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397C7-5D06-A76B-5611-0FC0A0446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F1EF7F-2AE5-856C-8ABA-A2913ABA8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AAFDF-9774-DD9A-802D-1832CED1A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822E5-2B39-E38D-A359-A2A290F73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2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0D330-1BDD-0DB0-6902-02F43EBB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463D2-DBE9-C8B7-E384-28F32C7DEE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895512-82CF-CE7E-6216-74713BC3C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22CFB-98EB-75F3-D7CD-D1EF4614C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8AF4B-06CE-8C2B-CE04-5862E41BC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5772B5-628F-EF1F-74AB-BE361BC4F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0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7A4DA3-A318-C754-8235-7F5F1428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3F295-59BD-B151-E914-B24D196B0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0EA26-63C4-4C5D-F843-D982F2FDE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198A9C-FC0F-A340-A6B0-642C9808A34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FB591-7669-4CC4-AECC-E281A6DFC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76804-D00A-414E-878D-BB2127EC2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6162D-90BC-B64C-959B-9A12165DE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82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376268" y="5758282"/>
            <a:ext cx="3162245" cy="484837"/>
          </a:xfrm>
          <a:prstGeom prst="rect">
            <a:avLst/>
          </a:prstGeom>
        </p:spPr>
      </p:pic>
      <p:sp>
        <p:nvSpPr>
          <p:cNvPr id="7" name="Text Placeholder 2"/>
          <p:cNvSpPr txBox="1"/>
          <p:nvPr/>
        </p:nvSpPr>
        <p:spPr bwMode="auto">
          <a:xfrm>
            <a:off x="479376" y="74429"/>
            <a:ext cx="9217024" cy="5082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l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800">
                <a:solidFill>
                  <a:schemeClr val="bg1"/>
                </a:solidFill>
                <a:latin typeface="Garamond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2400"/>
              </a:spcAft>
              <a:defRPr/>
            </a:pPr>
            <a:r>
              <a:rPr lang="en-US" sz="7200" b="1" dirty="0">
                <a:latin typeface="Calibri" panose="020F0502020204030204" pitchFamily="34" charset="0"/>
                <a:cs typeface="Calibri" panose="020F0502020204030204" pitchFamily="34" charset="0"/>
              </a:rPr>
              <a:t>The  JGU Scotland HUB </a:t>
            </a:r>
            <a: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72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ReALity</a:t>
            </a:r>
            <a:r>
              <a:rPr lang="en-US" sz="7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  <a:t>present a joint workshop, titled</a:t>
            </a: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800" b="1" dirty="0">
                <a:latin typeface="Calibri" panose="020F0502020204030204" pitchFamily="34" charset="0"/>
                <a:cs typeface="Calibri" panose="020F0502020204030204" pitchFamily="34" charset="0"/>
              </a:rPr>
              <a:t>“Molecular Communication in Brain Health” </a:t>
            </a: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400" b="1" dirty="0">
                <a:latin typeface="Calibri" panose="020F0502020204030204" pitchFamily="34" charset="0"/>
                <a:cs typeface="Calibri" panose="020F0502020204030204" pitchFamily="34" charset="0"/>
              </a:rPr>
              <a:t>on Monday, 24 November 2025</a:t>
            </a:r>
            <a:br>
              <a:rPr lang="en-US" sz="6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400" b="1" dirty="0">
                <a:latin typeface="Calibri" panose="020F0502020204030204" pitchFamily="34" charset="0"/>
                <a:cs typeface="Calibri" panose="020F0502020204030204" pitchFamily="34" charset="0"/>
              </a:rPr>
              <a:t>from 9.00h </a:t>
            </a:r>
            <a:r>
              <a:rPr lang="en-US" sz="6400" b="1">
                <a:latin typeface="Calibri" panose="020F0502020204030204" pitchFamily="34" charset="0"/>
                <a:cs typeface="Calibri" panose="020F0502020204030204" pitchFamily="34" charset="0"/>
              </a:rPr>
              <a:t>– 14.30h </a:t>
            </a:r>
            <a:b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  <a:t>in Linke Aula, Alte Mensa, JGU Campus</a:t>
            </a: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b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  <a:t>a keynote by </a:t>
            </a:r>
            <a:r>
              <a:rPr lang="en-US" sz="6400" b="1" dirty="0">
                <a:latin typeface="Calibri" panose="020F0502020204030204" pitchFamily="34" charset="0"/>
                <a:cs typeface="Calibri" panose="020F0502020204030204" pitchFamily="34" charset="0"/>
              </a:rPr>
              <a:t>Vice-President Prof. Dr. Stefan Müller-Stach</a:t>
            </a:r>
            <a:br>
              <a:rPr lang="en-US" sz="6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6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b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Prof. Dr. Jenna Gregory, University of Aberdeen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Prof. Dr. Frank Gunn-Moore, University of St. Andrews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Dr. Philip Hasel, University of Edinburgh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Dr. Rosie Jackson, University of Dundee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Dr. Fiona Kerr, Edinburgh Napier University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Prof. Dr. Christian Behl, UMC Mainz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Prof. Dr. Dorothee Dormann, JGU Mainz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Prof. Dr. Wolfgang Kelsch, UMC Mainz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Dr. Himanshu Mishra, JGU Mainz</a:t>
            </a:r>
            <a:b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Prof. Dr. Susann Schweiger-Seemann, UMC Mainz </a:t>
            </a:r>
            <a:b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6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7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7200" i="0" u="none" strike="noStrike" dirty="0">
              <a:effectLst/>
              <a:latin typeface="Calibri" panose="020F0502020204030204" pitchFamily="34" charset="0"/>
            </a:endParaRPr>
          </a:p>
          <a:p>
            <a:pPr algn="l">
              <a:buNone/>
            </a:pPr>
            <a:endParaRPr lang="en-US" sz="4500" b="1" i="0" u="none" strike="noStrike" dirty="0">
              <a:effectLst/>
              <a:latin typeface="Calibri" panose="020F0502020204030204" pitchFamily="34" charset="0"/>
            </a:endParaRPr>
          </a:p>
          <a:p>
            <a:pPr algn="l">
              <a:buNone/>
            </a:pPr>
            <a:endParaRPr lang="en-US" sz="4500" b="1" i="0" u="none" strike="noStrike" dirty="0">
              <a:effectLst/>
              <a:latin typeface="Calibri" panose="020F0502020204030204" pitchFamily="34" charset="0"/>
            </a:endParaRPr>
          </a:p>
          <a:p>
            <a:pPr algn="l">
              <a:buNone/>
            </a:pPr>
            <a:endParaRPr lang="en-US" sz="4500" b="1" dirty="0">
              <a:latin typeface="Calibri" panose="020F0502020204030204" pitchFamily="34" charset="0"/>
            </a:endParaRPr>
          </a:p>
          <a:p>
            <a:pPr algn="l">
              <a:buNone/>
            </a:pPr>
            <a:endParaRPr lang="en-US" sz="4500" b="1" i="0" u="none" strike="noStrike" dirty="0">
              <a:effectLst/>
              <a:latin typeface="Calibri" panose="020F0502020204030204" pitchFamily="34" charset="0"/>
            </a:endParaRPr>
          </a:p>
          <a:p>
            <a:pPr algn="l">
              <a:buNone/>
            </a:pPr>
            <a:endParaRPr lang="en-US" sz="4500" b="1" dirty="0">
              <a:latin typeface="Calibri" panose="020F0502020204030204" pitchFamily="34" charset="0"/>
            </a:endParaRPr>
          </a:p>
          <a:p>
            <a:r>
              <a:rPr lang="en-US" sz="1800" b="1" i="0" u="none" strike="noStrike" dirty="0">
                <a:effectLst/>
                <a:latin typeface="Calibri" panose="020F0502020204030204" pitchFamily="34" charset="0"/>
              </a:rPr>
              <a:t> </a:t>
            </a:r>
            <a:endParaRPr lang="en-US" sz="1800" b="0" i="0" u="none" strike="noStrike" dirty="0">
              <a:effectLst/>
              <a:latin typeface="Calibri" panose="020F0502020204030204" pitchFamily="34" charset="0"/>
            </a:endParaRPr>
          </a:p>
          <a:p>
            <a:pPr algn="ctr">
              <a:buNone/>
            </a:pPr>
            <a:endParaRPr lang="en-US" b="0" i="0" u="none" strike="noStrike" dirty="0">
              <a:effectLst/>
              <a:latin typeface="Calibri" panose="020F0502020204030204" pitchFamily="34" charset="0"/>
            </a:endParaRPr>
          </a:p>
          <a:p>
            <a:pPr>
              <a:buNone/>
            </a:pPr>
            <a:br>
              <a:rPr lang="en-US" sz="1600" dirty="0"/>
            </a:b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 bwMode="auto">
          <a:xfrm>
            <a:off x="239253" y="5596788"/>
            <a:ext cx="45406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For more information go to: </a:t>
            </a:r>
          </a:p>
          <a:p>
            <a:r>
              <a:rPr lang="en-US" dirty="0">
                <a:solidFill>
                  <a:srgbClr val="0000FF"/>
                </a:solidFill>
                <a:effectLst/>
                <a:latin typeface="Helvetica" pitchFamily="2" charset="0"/>
              </a:rPr>
              <a:t>https://</a:t>
            </a:r>
            <a:r>
              <a:rPr lang="en-US" dirty="0" err="1">
                <a:solidFill>
                  <a:srgbClr val="0000FF"/>
                </a:solidFill>
                <a:effectLst/>
                <a:latin typeface="Helvetica" pitchFamily="2" charset="0"/>
              </a:rPr>
              <a:t>reality.uni-mainz.de</a:t>
            </a:r>
            <a:r>
              <a:rPr lang="en-US" dirty="0">
                <a:solidFill>
                  <a:srgbClr val="0000FF"/>
                </a:solidFill>
                <a:effectLst/>
                <a:latin typeface="Helvetica" pitchFamily="2" charset="0"/>
              </a:rPr>
              <a:t>/upcoming-talks/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866B09-DA8F-E7B4-BB37-3E2500FE0001}"/>
              </a:ext>
            </a:extLst>
          </p:cNvPr>
          <p:cNvSpPr txBox="1"/>
          <p:nvPr/>
        </p:nvSpPr>
        <p:spPr>
          <a:xfrm>
            <a:off x="145774" y="34961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B1F1387-62D0-39C1-8DF0-80D82C81A6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5209" y="3957841"/>
            <a:ext cx="1829141" cy="8645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Garamond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Hamann, Dr. Daniela</dc:creator>
  <cp:lastModifiedBy>Li, Cheryl</cp:lastModifiedBy>
  <cp:revision>16</cp:revision>
  <cp:lastPrinted>2025-10-28T08:27:03Z</cp:lastPrinted>
  <dcterms:created xsi:type="dcterms:W3CDTF">2025-04-28T06:53:31Z</dcterms:created>
  <dcterms:modified xsi:type="dcterms:W3CDTF">2025-11-06T09:00:07Z</dcterms:modified>
</cp:coreProperties>
</file>